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06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B0A-91A1-4BD6-98DC-F21AF1B4A11E}" type="datetimeFigureOut">
              <a:rPr lang="en-US" smtClean="0"/>
              <a:t>04-Jun-15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B0A-91A1-4BD6-98DC-F21AF1B4A11E}" type="datetimeFigureOut">
              <a:rPr lang="en-US" smtClean="0"/>
              <a:t>04-Jun-15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B0A-91A1-4BD6-98DC-F21AF1B4A11E}" type="datetimeFigureOut">
              <a:rPr lang="en-US" smtClean="0"/>
              <a:t>04-Jun-15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B0A-91A1-4BD6-98DC-F21AF1B4A11E}" type="datetimeFigureOut">
              <a:rPr lang="en-US" smtClean="0"/>
              <a:t>04-Jun-15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B0A-91A1-4BD6-98DC-F21AF1B4A11E}" type="datetimeFigureOut">
              <a:rPr lang="en-US" smtClean="0"/>
              <a:t>04-Jun-15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B0A-91A1-4BD6-98DC-F21AF1B4A11E}" type="datetimeFigureOut">
              <a:rPr lang="en-US" smtClean="0"/>
              <a:t>04-Jun-15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B0A-91A1-4BD6-98DC-F21AF1B4A11E}" type="datetimeFigureOut">
              <a:rPr lang="en-US" smtClean="0"/>
              <a:t>04-Jun-15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B0A-91A1-4BD6-98DC-F21AF1B4A11E}" type="datetimeFigureOut">
              <a:rPr lang="en-US" smtClean="0"/>
              <a:t>04-Jun-15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B0A-91A1-4BD6-98DC-F21AF1B4A11E}" type="datetimeFigureOut">
              <a:rPr lang="en-US" smtClean="0"/>
              <a:t>04-Jun-15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B0A-91A1-4BD6-98DC-F21AF1B4A11E}" type="datetimeFigureOut">
              <a:rPr lang="en-US" smtClean="0"/>
              <a:t>04-Jun-15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0B0A-91A1-4BD6-98DC-F21AF1B4A11E}" type="datetimeFigureOut">
              <a:rPr lang="en-US" smtClean="0"/>
              <a:t>04-Jun-15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D0B0A-91A1-4BD6-98DC-F21AF1B4A11E}" type="datetimeFigureOut">
              <a:rPr lang="en-US" smtClean="0"/>
              <a:t>04-Jun-15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08D98-0320-422C-8B1E-B04ED2685D8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militarycac.com/" TargetMode="External"/><Relationship Id="rId2" Type="http://schemas.openxmlformats.org/officeDocument/2006/relationships/hyperlink" Target="https://militarycac.com/faqs.htm#SIGN_IS_GRA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ilitarycac.com/questions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ilitarycac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C:\Users\Michael%20J.%20Danberry\Documents\My%20Webs\danberry.us\cac\files\Making_AKO_work_with_Internet_Explorer_color.pdf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militarycac.com/errors2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533400"/>
            <a:ext cx="6324600" cy="1752600"/>
          </a:xfrm>
        </p:spPr>
        <p:txBody>
          <a:bodyPr>
            <a:noAutofit/>
          </a:bodyPr>
          <a:lstStyle/>
          <a:p>
            <a:r>
              <a:rPr lang="en-US" sz="3600" dirty="0" smtClean="0"/>
              <a:t>How to Digitally Sign a form using IBM Forms viewer (formerly Lotus Forms) and eSign (formerly ApproveIt)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3048000" y="3134439"/>
            <a:ext cx="2514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Last </a:t>
            </a:r>
            <a:r>
              <a:rPr lang="en-US" sz="1000" dirty="0"/>
              <a:t>U</a:t>
            </a:r>
            <a:r>
              <a:rPr lang="en-US" sz="1000" dirty="0" smtClean="0"/>
              <a:t>pdate / Revision:  </a:t>
            </a:r>
            <a:r>
              <a:rPr lang="en-US" sz="1000" u="sng" dirty="0" smtClean="0"/>
              <a:t>04 June 2015</a:t>
            </a:r>
            <a:endParaRPr lang="en-US" sz="1000" u="sng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3581400"/>
            <a:ext cx="6400800" cy="2133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 get questions often where people “freeze up” when they see </a:t>
            </a:r>
            <a:r>
              <a:rPr lang="en-US" i="1" dirty="0" smtClean="0">
                <a:solidFill>
                  <a:schemeClr val="tx1"/>
                </a:solidFill>
              </a:rPr>
              <a:t>No Signature </a:t>
            </a:r>
            <a:r>
              <a:rPr lang="en-US" dirty="0" smtClean="0">
                <a:solidFill>
                  <a:schemeClr val="tx1"/>
                </a:solidFill>
              </a:rPr>
              <a:t>when trying to sign a form.  So, I decided to do these screen shots to show how to digitally sign forms.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90800" y="2749033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Presented by:  Michael J. Danberry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64" y="533400"/>
            <a:ext cx="1693672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</a:t>
            </a:r>
            <a:r>
              <a:rPr lang="en-US" i="1" u="sng" dirty="0" smtClean="0"/>
              <a:t>O</a:t>
            </a:r>
            <a:r>
              <a:rPr lang="en-US" i="1" dirty="0" smtClean="0"/>
              <a:t>K</a:t>
            </a:r>
            <a:endParaRPr lang="en-US" i="1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38" y="1604963"/>
            <a:ext cx="4429125" cy="364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810000"/>
            <a:ext cx="2085013" cy="1329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4299004" y="2514600"/>
            <a:ext cx="1219200" cy="15240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10000" y="3657600"/>
            <a:ext cx="1219200" cy="15240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2514600" y="4876800"/>
            <a:ext cx="914400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29000" y="4267200"/>
            <a:ext cx="1219200" cy="15240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8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2936"/>
          </a:xfrm>
        </p:spPr>
        <p:txBody>
          <a:bodyPr>
            <a:noAutofit/>
          </a:bodyPr>
          <a:lstStyle/>
          <a:p>
            <a:r>
              <a:rPr lang="en-US" sz="3600" dirty="0" smtClean="0"/>
              <a:t>If it worked correctly, you should see your name in the digital signature block with a green circle with a white checkmark in it.</a:t>
            </a:r>
            <a:endParaRPr lang="en-US" sz="36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9958" y="2056841"/>
            <a:ext cx="5972175" cy="4431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724400"/>
            <a:ext cx="2085013" cy="1329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4724400" y="5791200"/>
            <a:ext cx="533400" cy="15240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962400" y="5730902"/>
            <a:ext cx="1447800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70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If the word Sign was gray and you were unable to sign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525963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please visit:  </a:t>
            </a:r>
            <a:r>
              <a:rPr lang="en-US" dirty="0" smtClean="0">
                <a:solidFill>
                  <a:schemeClr val="tx1"/>
                </a:solidFill>
                <a:hlinkClick r:id="rId2"/>
              </a:rPr>
              <a:t>https://militarycac.com/faqs.htm#SIGN_IS_GRAY</a:t>
            </a:r>
            <a:r>
              <a:rPr lang="en-US" dirty="0" smtClean="0">
                <a:solidFill>
                  <a:schemeClr val="tx1"/>
                </a:solidFill>
              </a:rPr>
              <a:t> to start troubleshooting your IBM Forms, or eSign installation.</a:t>
            </a:r>
          </a:p>
          <a:p>
            <a:pPr algn="ctr">
              <a:buNone/>
            </a:pPr>
            <a:endParaRPr lang="en-US" sz="11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Presented by:</a:t>
            </a:r>
          </a:p>
          <a:p>
            <a:pPr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Michael J. Danberry</a:t>
            </a:r>
          </a:p>
          <a:p>
            <a:pPr algn="ctr">
              <a:buNone/>
            </a:pPr>
            <a:r>
              <a:rPr lang="en-US" dirty="0" smtClean="0">
                <a:hlinkClick r:id="rId3"/>
              </a:rPr>
              <a:t>https://MilitaryCAC.com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Further questions:  </a:t>
            </a:r>
            <a:r>
              <a:rPr lang="en-US" dirty="0" smtClean="0">
                <a:hlinkClick r:id="rId4"/>
              </a:rPr>
              <a:t>https://militarycac.com/questions.htm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752600"/>
          </a:xfrm>
        </p:spPr>
        <p:txBody>
          <a:bodyPr>
            <a:noAutofit/>
          </a:bodyPr>
          <a:lstStyle/>
          <a:p>
            <a:r>
              <a:rPr lang="en-US" sz="3800" dirty="0" smtClean="0"/>
              <a:t>Open Internet Explorer, navigate to </a:t>
            </a:r>
            <a:r>
              <a:rPr lang="en-US" sz="3800" dirty="0" smtClean="0">
                <a:hlinkClick r:id="rId2"/>
              </a:rPr>
              <a:t>https://militarycac.com</a:t>
            </a:r>
            <a:r>
              <a:rPr lang="en-US" sz="3800" dirty="0" smtClean="0"/>
              <a:t>, click Software &amp; Install, </a:t>
            </a:r>
            <a:r>
              <a:rPr lang="en-US" sz="3800" i="1" dirty="0" smtClean="0"/>
              <a:t>eSign / </a:t>
            </a:r>
            <a:r>
              <a:rPr lang="en-US" sz="3800" i="1" dirty="0" err="1" smtClean="0"/>
              <a:t>ApproveIt</a:t>
            </a:r>
            <a:r>
              <a:rPr lang="en-US" sz="3800" dirty="0" smtClean="0"/>
              <a:t>, or step 7: </a:t>
            </a:r>
            <a:r>
              <a:rPr lang="en-US" sz="3800" i="1" dirty="0" smtClean="0"/>
              <a:t>eSign</a:t>
            </a:r>
            <a:endParaRPr lang="en-US" sz="3800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351" y="1915103"/>
            <a:ext cx="7715250" cy="3133725"/>
          </a:xfrm>
          <a:prstGeom prst="rect">
            <a:avLst/>
          </a:prstGeom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200400"/>
            <a:ext cx="2085013" cy="1329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628141"/>
            <a:ext cx="2085013" cy="1329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85913" y="5062245"/>
            <a:ext cx="1762125" cy="1795756"/>
          </a:xfrm>
          <a:prstGeom prst="rect">
            <a:avLst/>
          </a:prstGeom>
        </p:spPr>
      </p:pic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592070"/>
            <a:ext cx="2085013" cy="1329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731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Double click the Sample Form link or thumbnail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5" y="2901156"/>
            <a:ext cx="7715250" cy="1924050"/>
          </a:xfrm>
        </p:spPr>
      </p:pic>
      <p:sp>
        <p:nvSpPr>
          <p:cNvPr id="5" name="TextBox 4"/>
          <p:cNvSpPr txBox="1"/>
          <p:nvPr/>
        </p:nvSpPr>
        <p:spPr>
          <a:xfrm>
            <a:off x="1447800" y="5449669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Please read NOTE above </a:t>
            </a:r>
            <a:r>
              <a:rPr lang="en-US" dirty="0" smtClean="0"/>
              <a:t>regarding which web browsers clicking the link will work in.   Not all browsers respond the same.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95600" y="2968893"/>
            <a:ext cx="34290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u="sng" dirty="0" smtClean="0">
                <a:solidFill>
                  <a:srgbClr val="0070C0"/>
                </a:solidFill>
              </a:rPr>
              <a:t>IBM Forms Viewer / Lotus Forms (.xfdl) version</a:t>
            </a:r>
            <a:endParaRPr lang="en-US" sz="1200" u="sng" dirty="0">
              <a:solidFill>
                <a:srgbClr val="0070C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905000"/>
            <a:ext cx="2084387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799" y="2721767"/>
            <a:ext cx="2084387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14375" y="4033959"/>
            <a:ext cx="7667625" cy="11695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NOTE:  </a:t>
            </a:r>
            <a:r>
              <a:rPr lang="en-US" sz="1400" b="1" u="sng" dirty="0"/>
              <a:t>Internet Explorer 8, 9, 10 &amp; 11</a:t>
            </a:r>
            <a:r>
              <a:rPr lang="en-US" sz="1400" dirty="0"/>
              <a:t> users need to look at slides 19-20 of </a:t>
            </a:r>
            <a:r>
              <a:rPr lang="en-US" sz="1400" u="sng" dirty="0">
                <a:hlinkClick r:id="rId4"/>
              </a:rPr>
              <a:t>this guide</a:t>
            </a:r>
            <a:r>
              <a:rPr lang="en-US" sz="1400" dirty="0"/>
              <a:t>  If not, they along with: Firefox, Chrome, Safari, and Opera web browser users will receive 'gibberish' when clicking the Lotus Forms .xfdl link above.  You need to </a:t>
            </a:r>
            <a:r>
              <a:rPr lang="en-US" sz="1400" b="1" dirty="0"/>
              <a:t>right click the "</a:t>
            </a:r>
            <a:r>
              <a:rPr lang="en-US" sz="1400" b="1" i="1" dirty="0"/>
              <a:t>sample form</a:t>
            </a:r>
            <a:r>
              <a:rPr lang="en-US" sz="1400" b="1" dirty="0"/>
              <a:t>" link and select Save Link As</a:t>
            </a:r>
            <a:r>
              <a:rPr lang="en-US" sz="1400" dirty="0"/>
              <a:t> / Download Linked File As / Save to Download Folder.  Save it to your desktop, then test from your desktop.  If your computer downloads it as a .txt file, right click it and change it to .xfdl</a:t>
            </a:r>
          </a:p>
        </p:txBody>
      </p:sp>
      <p:sp>
        <p:nvSpPr>
          <p:cNvPr id="7" name="Rectangle 6"/>
          <p:cNvSpPr/>
          <p:nvPr/>
        </p:nvSpPr>
        <p:spPr>
          <a:xfrm>
            <a:off x="8382000" y="2901156"/>
            <a:ext cx="45719" cy="1924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004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Scroll to the bottom and double click on the slanted pen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057400"/>
            <a:ext cx="6410474" cy="457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0941" y="4419600"/>
            <a:ext cx="2084387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485900"/>
            <a:ext cx="2867025" cy="571500"/>
          </a:xfrm>
          <a:prstGeom prst="rect">
            <a:avLst/>
          </a:prstGeom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821531"/>
            <a:ext cx="2084387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Isosceles Triangle 4"/>
          <p:cNvSpPr/>
          <p:nvPr/>
        </p:nvSpPr>
        <p:spPr>
          <a:xfrm rot="10800000">
            <a:off x="2895600" y="2057400"/>
            <a:ext cx="2867024" cy="3429000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3505200" y="5486401"/>
            <a:ext cx="1295400" cy="26193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895599" y="1485900"/>
            <a:ext cx="2867025" cy="5715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65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will see this notice, Select OK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8388" y="2624138"/>
            <a:ext cx="4467225" cy="160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764478"/>
            <a:ext cx="2085013" cy="1329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5799151" y="3783573"/>
            <a:ext cx="838200" cy="283521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18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39962"/>
          </a:xfrm>
        </p:spPr>
        <p:txBody>
          <a:bodyPr>
            <a:normAutofit/>
          </a:bodyPr>
          <a:lstStyle/>
          <a:p>
            <a:r>
              <a:rPr lang="en-US" dirty="0" smtClean="0"/>
              <a:t>Select the word </a:t>
            </a:r>
            <a:r>
              <a:rPr lang="en-US" i="1" u="sng" dirty="0" smtClean="0"/>
              <a:t>S</a:t>
            </a:r>
            <a:r>
              <a:rPr lang="en-US" i="1" dirty="0" smtClean="0"/>
              <a:t>ign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/>
              <a:t>If the word Sign it gray, visit </a:t>
            </a:r>
            <a:r>
              <a:rPr lang="en-US" sz="2700" dirty="0" smtClean="0">
                <a:hlinkClick r:id="rId2"/>
              </a:rPr>
              <a:t>https://militarycac.com/errors2.htm#SIGN_IS_GRAY</a:t>
            </a:r>
            <a:endParaRPr lang="en-US" sz="27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514600"/>
            <a:ext cx="4429125" cy="364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724400"/>
            <a:ext cx="2085013" cy="1329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3657600" y="5791200"/>
            <a:ext cx="914400" cy="26224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64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Select the certificate </a:t>
            </a:r>
            <a:r>
              <a:rPr lang="en-US" b="1" u="sng" dirty="0" smtClean="0"/>
              <a:t>WITHOUT</a:t>
            </a:r>
            <a:r>
              <a:rPr lang="en-US" dirty="0" smtClean="0"/>
              <a:t> the word EMAIL in it, then select “</a:t>
            </a:r>
            <a:r>
              <a:rPr lang="en-US" i="1" dirty="0" smtClean="0"/>
              <a:t>Use this </a:t>
            </a:r>
            <a:r>
              <a:rPr lang="en-US" i="1" u="sng" dirty="0" smtClean="0"/>
              <a:t>c</a:t>
            </a:r>
            <a:r>
              <a:rPr lang="en-US" i="1" dirty="0" smtClean="0"/>
              <a:t>ertificate as default</a:t>
            </a:r>
            <a:r>
              <a:rPr lang="en-US" dirty="0" smtClean="0"/>
              <a:t>” box, then OK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8888" y="2085975"/>
            <a:ext cx="4086225" cy="268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981200"/>
            <a:ext cx="2085013" cy="1329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819400"/>
            <a:ext cx="2084387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276600"/>
            <a:ext cx="2084387" cy="1328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2667000" y="3886200"/>
            <a:ext cx="179387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4876800" y="4343400"/>
            <a:ext cx="762000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810000" y="3048000"/>
            <a:ext cx="609600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08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You’ll now see a Signer Identity, so Click </a:t>
            </a:r>
            <a:r>
              <a:rPr lang="en-US" i="1" dirty="0" smtClean="0"/>
              <a:t>Sign</a:t>
            </a:r>
            <a:endParaRPr lang="en-US" i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113" y="2286000"/>
            <a:ext cx="4295775" cy="300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790950"/>
            <a:ext cx="2085013" cy="1329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5029200" y="4860898"/>
            <a:ext cx="685800" cy="24319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664102" y="2898735"/>
            <a:ext cx="1219200" cy="152400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38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Enter your 6-8 digit CAC PIN, then </a:t>
            </a:r>
            <a:r>
              <a:rPr lang="en-US" i="1" dirty="0" smtClean="0"/>
              <a:t>OK</a:t>
            </a:r>
            <a:endParaRPr lang="en-US" i="1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8888" y="2305050"/>
            <a:ext cx="4086225" cy="224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590800"/>
            <a:ext cx="2085013" cy="1329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352800" y="36576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********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352800" y="3657600"/>
            <a:ext cx="990600" cy="26224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876800" y="4134966"/>
            <a:ext cx="838200" cy="26224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0893" y="2955597"/>
            <a:ext cx="2085013" cy="1329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311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280</Words>
  <Application>Microsoft Office PowerPoint</Application>
  <PresentationFormat>On-screen Show (4:3)</PresentationFormat>
  <Paragraphs>25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How to Digitally Sign a form using IBM Forms viewer (formerly Lotus Forms) and eSign (formerly ApproveIt)</vt:lpstr>
      <vt:lpstr>Open Internet Explorer, navigate to https://militarycac.com, click Software &amp; Install, eSign / ApproveIt, or step 7: eSign</vt:lpstr>
      <vt:lpstr>Double click the Sample Form link or thumbnail</vt:lpstr>
      <vt:lpstr>Scroll to the bottom and double click on the slanted pen</vt:lpstr>
      <vt:lpstr>You will see this notice, Select OK</vt:lpstr>
      <vt:lpstr>Select the word Sign If the word Sign it gray, visit https://militarycac.com/errors2.htm#SIGN_IS_GRAY</vt:lpstr>
      <vt:lpstr>Select the certificate WITHOUT the word EMAIL in it, then select “Use this certificate as default” box, then OK</vt:lpstr>
      <vt:lpstr>You’ll now see a Signer Identity, so Click Sign</vt:lpstr>
      <vt:lpstr>Enter your 6-8 digit CAC PIN, then OK</vt:lpstr>
      <vt:lpstr>Click OK</vt:lpstr>
      <vt:lpstr>If it worked correctly, you should see your name in the digital signature block with a green circle with a white checkmark in it.</vt:lpstr>
      <vt:lpstr>If the word Sign was gray and you were unable to sign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Making AKO work with Internet Explorer</dc:title>
  <dc:creator>michael.j.danberry</dc:creator>
  <cp:lastModifiedBy>Michael J. Danberry</cp:lastModifiedBy>
  <cp:revision>32</cp:revision>
  <dcterms:created xsi:type="dcterms:W3CDTF">2010-08-12T23:36:24Z</dcterms:created>
  <dcterms:modified xsi:type="dcterms:W3CDTF">2015-06-04T18:47:47Z</dcterms:modified>
</cp:coreProperties>
</file>